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 id="263" r:id="rId53"/>
    <p:sldId id="264" r:id="rId54"/>
    <p:sldId id="265" r:id="rId55"/>
    <p:sldId id="266"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Poppins Thin" charset="1" panose="00000300000000000000"/>
      <p:regular r:id="rId14"/>
    </p:embeddedFont>
    <p:embeddedFont>
      <p:font typeface="Poppins Thin Italics" charset="1" panose="00000300000000000000"/>
      <p:regular r:id="rId15"/>
    </p:embeddedFont>
    <p:embeddedFont>
      <p:font typeface="Poppins Extra-Light" charset="1" panose="00000300000000000000"/>
      <p:regular r:id="rId16"/>
    </p:embeddedFont>
    <p:embeddedFont>
      <p:font typeface="Poppins Extra-Light Italics" charset="1" panose="00000300000000000000"/>
      <p:regular r:id="rId17"/>
    </p:embeddedFont>
    <p:embeddedFont>
      <p:font typeface="Poppins Light" charset="1" panose="00000400000000000000"/>
      <p:regular r:id="rId18"/>
    </p:embeddedFont>
    <p:embeddedFont>
      <p:font typeface="Poppins Light Italics" charset="1" panose="00000400000000000000"/>
      <p:regular r:id="rId19"/>
    </p:embeddedFont>
    <p:embeddedFont>
      <p:font typeface="Poppins Medium" charset="1" panose="00000600000000000000"/>
      <p:regular r:id="rId20"/>
    </p:embeddedFont>
    <p:embeddedFont>
      <p:font typeface="Poppins Medium Italics" charset="1" panose="00000600000000000000"/>
      <p:regular r:id="rId21"/>
    </p:embeddedFont>
    <p:embeddedFont>
      <p:font typeface="Poppins Semi-Bold" charset="1" panose="00000700000000000000"/>
      <p:regular r:id="rId22"/>
    </p:embeddedFont>
    <p:embeddedFont>
      <p:font typeface="Poppins Semi-Bold Italics" charset="1" panose="00000700000000000000"/>
      <p:regular r:id="rId23"/>
    </p:embeddedFont>
    <p:embeddedFont>
      <p:font typeface="Poppins Ultra-Bold" charset="1" panose="00000900000000000000"/>
      <p:regular r:id="rId24"/>
    </p:embeddedFont>
    <p:embeddedFont>
      <p:font typeface="Poppins Ultra-Bold Italics" charset="1" panose="00000900000000000000"/>
      <p:regular r:id="rId25"/>
    </p:embeddedFont>
    <p:embeddedFont>
      <p:font typeface="Poppins Heavy" charset="1" panose="00000A00000000000000"/>
      <p:regular r:id="rId26"/>
    </p:embeddedFont>
    <p:embeddedFont>
      <p:font typeface="Poppins Heavy Italics" charset="1" panose="00000A00000000000000"/>
      <p:regular r:id="rId27"/>
    </p:embeddedFont>
    <p:embeddedFont>
      <p:font typeface="Montserrat" charset="1" panose="00000500000000000000"/>
      <p:regular r:id="rId28"/>
    </p:embeddedFont>
    <p:embeddedFont>
      <p:font typeface="Montserrat Bold" charset="1" panose="00000800000000000000"/>
      <p:regular r:id="rId29"/>
    </p:embeddedFont>
    <p:embeddedFont>
      <p:font typeface="Montserrat Italics" charset="1" panose="00000500000000000000"/>
      <p:regular r:id="rId30"/>
    </p:embeddedFont>
    <p:embeddedFont>
      <p:font typeface="Montserrat Bold Italics" charset="1" panose="00000800000000000000"/>
      <p:regular r:id="rId31"/>
    </p:embeddedFont>
    <p:embeddedFont>
      <p:font typeface="Montserrat Thin" charset="1" panose="00000300000000000000"/>
      <p:regular r:id="rId32"/>
    </p:embeddedFont>
    <p:embeddedFont>
      <p:font typeface="Montserrat Thin Italics" charset="1" panose="00000300000000000000"/>
      <p:regular r:id="rId33"/>
    </p:embeddedFont>
    <p:embeddedFont>
      <p:font typeface="Montserrat Extra-Light" charset="1" panose="00000300000000000000"/>
      <p:regular r:id="rId34"/>
    </p:embeddedFont>
    <p:embeddedFont>
      <p:font typeface="Montserrat Extra-Light Italics" charset="1" panose="00000300000000000000"/>
      <p:regular r:id="rId35"/>
    </p:embeddedFont>
    <p:embeddedFont>
      <p:font typeface="Montserrat Light" charset="1" panose="00000400000000000000"/>
      <p:regular r:id="rId36"/>
    </p:embeddedFont>
    <p:embeddedFont>
      <p:font typeface="Montserrat Light Italics" charset="1" panose="00000400000000000000"/>
      <p:regular r:id="rId37"/>
    </p:embeddedFont>
    <p:embeddedFont>
      <p:font typeface="Montserrat Medium" charset="1" panose="00000600000000000000"/>
      <p:regular r:id="rId38"/>
    </p:embeddedFont>
    <p:embeddedFont>
      <p:font typeface="Montserrat Medium Italics" charset="1" panose="00000600000000000000"/>
      <p:regular r:id="rId39"/>
    </p:embeddedFont>
    <p:embeddedFont>
      <p:font typeface="Montserrat Semi-Bold" charset="1" panose="00000700000000000000"/>
      <p:regular r:id="rId40"/>
    </p:embeddedFont>
    <p:embeddedFont>
      <p:font typeface="Montserrat Semi-Bold Italics" charset="1" panose="00000700000000000000"/>
      <p:regular r:id="rId41"/>
    </p:embeddedFont>
    <p:embeddedFont>
      <p:font typeface="Montserrat Ultra-Bold" charset="1" panose="00000900000000000000"/>
      <p:regular r:id="rId42"/>
    </p:embeddedFont>
    <p:embeddedFont>
      <p:font typeface="Montserrat Ultra-Bold Italics" charset="1" panose="00000900000000000000"/>
      <p:regular r:id="rId43"/>
    </p:embeddedFont>
    <p:embeddedFont>
      <p:font typeface="Montserrat Heavy" charset="1" panose="00000A00000000000000"/>
      <p:regular r:id="rId44"/>
    </p:embeddedFont>
    <p:embeddedFont>
      <p:font typeface="Montserrat Heavy Italics" charset="1" panose="00000A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53" Target="slides/slide8.xml" Type="http://schemas.openxmlformats.org/officeDocument/2006/relationships/slide"/><Relationship Id="rId54" Target="slides/slide9.xml" Type="http://schemas.openxmlformats.org/officeDocument/2006/relationships/slide"/><Relationship Id="rId55" Target="slides/slide10.xml" Type="http://schemas.openxmlformats.org/officeDocument/2006/relationships/slide"/><Relationship Id="rId56" Target="slides/slide1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4.png" Type="http://schemas.openxmlformats.org/officeDocument/2006/relationships/image"/><Relationship Id="rId7" Target="../media/image11.png" Type="http://schemas.openxmlformats.org/officeDocument/2006/relationships/image"/><Relationship Id="rId8" Target="../media/image2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0.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https://github.com/Wildafahera03/Tugas-2-Kecerdasan-Artifisial-2108107010026"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https://www.kaggle.com/datasets/amol07/sunglasses-no-sunglasses" TargetMode="External" Type="http://schemas.openxmlformats.org/officeDocument/2006/relationships/hyperlink"/><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 Id="rId8" Target="../media/image1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 Id="rId8" Target="../media/image2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5.png" Type="http://schemas.openxmlformats.org/officeDocument/2006/relationships/image"/><Relationship Id="rId7" Target="../media/image10.png" Type="http://schemas.openxmlformats.org/officeDocument/2006/relationships/image"/><Relationship Id="rId8" Target="../media/image2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2271558" y="6401948"/>
            <a:ext cx="4723918" cy="2308815"/>
          </a:xfrm>
          <a:custGeom>
            <a:avLst/>
            <a:gdLst/>
            <a:ahLst/>
            <a:cxnLst/>
            <a:rect r="r" b="b" t="t" l="l"/>
            <a:pathLst>
              <a:path h="2308815" w="4723918">
                <a:moveTo>
                  <a:pt x="0" y="0"/>
                </a:moveTo>
                <a:lnTo>
                  <a:pt x="4723917" y="0"/>
                </a:lnTo>
                <a:lnTo>
                  <a:pt x="4723917"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1732774" y="2271889"/>
            <a:ext cx="3597907" cy="3671334"/>
          </a:xfrm>
          <a:custGeom>
            <a:avLst/>
            <a:gdLst/>
            <a:ahLst/>
            <a:cxnLst/>
            <a:rect r="r" b="b" t="t" l="l"/>
            <a:pathLst>
              <a:path h="3671334" w="3597907">
                <a:moveTo>
                  <a:pt x="0" y="0"/>
                </a:moveTo>
                <a:lnTo>
                  <a:pt x="3597907" y="0"/>
                </a:lnTo>
                <a:lnTo>
                  <a:pt x="3597907" y="3671334"/>
                </a:lnTo>
                <a:lnTo>
                  <a:pt x="0" y="3671334"/>
                </a:lnTo>
                <a:lnTo>
                  <a:pt x="0" y="0"/>
                </a:lnTo>
                <a:close/>
              </a:path>
            </a:pathLst>
          </a:custGeom>
          <a:blipFill>
            <a:blip r:embed="rId9"/>
            <a:stretch>
              <a:fillRect l="0" t="0" r="0" b="0"/>
            </a:stretch>
          </a:blipFill>
        </p:spPr>
      </p:sp>
      <p:sp>
        <p:nvSpPr>
          <p:cNvPr name="Freeform 7" id="7"/>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0"/>
            <a:stretch>
              <a:fillRect l="0" t="0" r="0" b="0"/>
            </a:stretch>
          </a:blipFill>
        </p:spPr>
      </p:sp>
      <p:sp>
        <p:nvSpPr>
          <p:cNvPr name="TextBox 8" id="8"/>
          <p:cNvSpPr txBox="true"/>
          <p:nvPr/>
        </p:nvSpPr>
        <p:spPr>
          <a:xfrm rot="0">
            <a:off x="4576457" y="3147376"/>
            <a:ext cx="9748576" cy="2900557"/>
          </a:xfrm>
          <a:prstGeom prst="rect">
            <a:avLst/>
          </a:prstGeom>
        </p:spPr>
        <p:txBody>
          <a:bodyPr anchor="t" rtlCol="false" tIns="0" lIns="0" bIns="0" rIns="0">
            <a:spAutoFit/>
          </a:bodyPr>
          <a:lstStyle/>
          <a:p>
            <a:pPr algn="ctr">
              <a:lnSpc>
                <a:spcPts val="7601"/>
              </a:lnSpc>
            </a:pPr>
            <a:r>
              <a:rPr lang="en-US" sz="5429">
                <a:solidFill>
                  <a:srgbClr val="FFFFFF"/>
                </a:solidFill>
                <a:latin typeface="Poppins Ultra-Bold"/>
              </a:rPr>
              <a:t>Implementasi Jaringan</a:t>
            </a:r>
          </a:p>
          <a:p>
            <a:pPr algn="ctr">
              <a:lnSpc>
                <a:spcPts val="7601"/>
              </a:lnSpc>
            </a:pPr>
            <a:r>
              <a:rPr lang="en-US" sz="5429">
                <a:solidFill>
                  <a:srgbClr val="FFFFFF"/>
                </a:solidFill>
                <a:latin typeface="Poppins Ultra-Bold"/>
              </a:rPr>
              <a:t>Saraf Tiruan</a:t>
            </a:r>
          </a:p>
          <a:p>
            <a:pPr algn="ctr">
              <a:lnSpc>
                <a:spcPts val="7601"/>
              </a:lnSpc>
            </a:pPr>
          </a:p>
        </p:txBody>
      </p:sp>
      <p:sp>
        <p:nvSpPr>
          <p:cNvPr name="TextBox 9" id="9"/>
          <p:cNvSpPr txBox="true"/>
          <p:nvPr/>
        </p:nvSpPr>
        <p:spPr>
          <a:xfrm rot="0">
            <a:off x="7640979" y="6000308"/>
            <a:ext cx="3006042" cy="439077"/>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Presentation</a:t>
            </a:r>
          </a:p>
        </p:txBody>
      </p:sp>
      <p:sp>
        <p:nvSpPr>
          <p:cNvPr name="TextBox 10" id="10"/>
          <p:cNvSpPr txBox="true"/>
          <p:nvPr/>
        </p:nvSpPr>
        <p:spPr>
          <a:xfrm rot="0">
            <a:off x="4737278" y="5900585"/>
            <a:ext cx="9587754" cy="1191771"/>
          </a:xfrm>
          <a:prstGeom prst="rect">
            <a:avLst/>
          </a:prstGeom>
        </p:spPr>
        <p:txBody>
          <a:bodyPr anchor="t" rtlCol="false" tIns="0" lIns="0" bIns="0" rIns="0">
            <a:spAutoFit/>
          </a:bodyPr>
          <a:lstStyle/>
          <a:p>
            <a:pPr algn="ctr">
              <a:lnSpc>
                <a:spcPts val="4661"/>
              </a:lnSpc>
            </a:pPr>
            <a:r>
              <a:rPr lang="en-US" sz="3329">
                <a:solidFill>
                  <a:srgbClr val="FFFFFF"/>
                </a:solidFill>
                <a:latin typeface="Poppins Ultra-Bold"/>
              </a:rPr>
              <a:t>Wilda Fahera</a:t>
            </a:r>
          </a:p>
          <a:p>
            <a:pPr algn="ctr">
              <a:lnSpc>
                <a:spcPts val="4661"/>
              </a:lnSpc>
              <a:spcBef>
                <a:spcPct val="0"/>
              </a:spcBef>
            </a:pPr>
            <a:r>
              <a:rPr lang="en-US" sz="3329">
                <a:solidFill>
                  <a:srgbClr val="FFFFFF"/>
                </a:solidFill>
                <a:latin typeface="Poppins Ultra-Bold"/>
              </a:rPr>
              <a:t>(2108107010026)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2168384" y="-2084520"/>
            <a:ext cx="8831880" cy="8831880"/>
          </a:xfrm>
          <a:custGeom>
            <a:avLst/>
            <a:gdLst/>
            <a:ahLst/>
            <a:cxnLst/>
            <a:rect r="r" b="b" t="t" l="l"/>
            <a:pathLst>
              <a:path h="8831880" w="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008264" y="99307"/>
            <a:ext cx="6511191" cy="11280306"/>
          </a:xfrm>
          <a:custGeom>
            <a:avLst/>
            <a:gdLst/>
            <a:ahLst/>
            <a:cxnLst/>
            <a:rect r="r" b="b" t="t" l="l"/>
            <a:pathLst>
              <a:path h="11280306" w="6511191">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t="0" r="-66382" b="0"/>
            </a:stretch>
          </a:blipFill>
        </p:spPr>
      </p:sp>
      <p:sp>
        <p:nvSpPr>
          <p:cNvPr name="Freeform 4" id="4"/>
          <p:cNvSpPr/>
          <p:nvPr/>
        </p:nvSpPr>
        <p:spPr>
          <a:xfrm flipH="false" flipV="false" rot="4238979">
            <a:off x="-1428607" y="-2454119"/>
            <a:ext cx="3493701" cy="5774713"/>
          </a:xfrm>
          <a:custGeom>
            <a:avLst/>
            <a:gdLst/>
            <a:ahLst/>
            <a:cxnLst/>
            <a:rect r="r" b="b" t="t" l="l"/>
            <a:pathLst>
              <a:path h="5774713" w="3493701">
                <a:moveTo>
                  <a:pt x="0" y="0"/>
                </a:moveTo>
                <a:lnTo>
                  <a:pt x="3493701" y="0"/>
                </a:lnTo>
                <a:lnTo>
                  <a:pt x="3493701" y="5774712"/>
                </a:lnTo>
                <a:lnTo>
                  <a:pt x="0" y="5774712"/>
                </a:lnTo>
                <a:lnTo>
                  <a:pt x="0" y="0"/>
                </a:lnTo>
                <a:close/>
              </a:path>
            </a:pathLst>
          </a:custGeom>
          <a:blipFill>
            <a:blip r:embed="rId6"/>
            <a:stretch>
              <a:fillRect l="0" t="0" r="0" b="0"/>
            </a:stretch>
          </a:blipFill>
        </p:spPr>
      </p:sp>
      <p:sp>
        <p:nvSpPr>
          <p:cNvPr name="Freeform 5" id="5"/>
          <p:cNvSpPr/>
          <p:nvPr/>
        </p:nvSpPr>
        <p:spPr>
          <a:xfrm flipH="false" flipV="false" rot="-3223036">
            <a:off x="15631061" y="3684321"/>
            <a:ext cx="6022673" cy="3553377"/>
          </a:xfrm>
          <a:custGeom>
            <a:avLst/>
            <a:gdLst/>
            <a:ahLst/>
            <a:cxnLst/>
            <a:rect r="r" b="b" t="t" l="l"/>
            <a:pathLst>
              <a:path h="3553377" w="6022673">
                <a:moveTo>
                  <a:pt x="0" y="0"/>
                </a:moveTo>
                <a:lnTo>
                  <a:pt x="6022673" y="0"/>
                </a:lnTo>
                <a:lnTo>
                  <a:pt x="6022673" y="3553377"/>
                </a:lnTo>
                <a:lnTo>
                  <a:pt x="0" y="3553377"/>
                </a:lnTo>
                <a:lnTo>
                  <a:pt x="0" y="0"/>
                </a:lnTo>
                <a:close/>
              </a:path>
            </a:pathLst>
          </a:custGeom>
          <a:blipFill>
            <a:blip r:embed="rId7"/>
            <a:stretch>
              <a:fillRect l="0" t="0" r="0" b="0"/>
            </a:stretch>
          </a:blipFill>
        </p:spPr>
      </p:sp>
      <p:sp>
        <p:nvSpPr>
          <p:cNvPr name="Freeform 6" id="6"/>
          <p:cNvSpPr/>
          <p:nvPr/>
        </p:nvSpPr>
        <p:spPr>
          <a:xfrm flipH="false" flipV="false" rot="0">
            <a:off x="8882077" y="2116454"/>
            <a:ext cx="7551796" cy="6689113"/>
          </a:xfrm>
          <a:custGeom>
            <a:avLst/>
            <a:gdLst/>
            <a:ahLst/>
            <a:cxnLst/>
            <a:rect r="r" b="b" t="t" l="l"/>
            <a:pathLst>
              <a:path h="6689113" w="7551796">
                <a:moveTo>
                  <a:pt x="0" y="0"/>
                </a:moveTo>
                <a:lnTo>
                  <a:pt x="7551796" y="0"/>
                </a:lnTo>
                <a:lnTo>
                  <a:pt x="7551796" y="6689112"/>
                </a:lnTo>
                <a:lnTo>
                  <a:pt x="0" y="6689112"/>
                </a:lnTo>
                <a:lnTo>
                  <a:pt x="0" y="0"/>
                </a:lnTo>
                <a:close/>
              </a:path>
            </a:pathLst>
          </a:custGeom>
          <a:blipFill>
            <a:blip r:embed="rId8"/>
            <a:stretch>
              <a:fillRect l="0" t="0" r="0" b="0"/>
            </a:stretch>
          </a:blipFill>
        </p:spPr>
      </p:sp>
      <p:sp>
        <p:nvSpPr>
          <p:cNvPr name="TextBox 7" id="7"/>
          <p:cNvSpPr txBox="true"/>
          <p:nvPr/>
        </p:nvSpPr>
        <p:spPr>
          <a:xfrm rot="0">
            <a:off x="2941247" y="608817"/>
            <a:ext cx="11523559" cy="725467"/>
          </a:xfrm>
          <a:prstGeom prst="rect">
            <a:avLst/>
          </a:prstGeom>
        </p:spPr>
        <p:txBody>
          <a:bodyPr anchor="t" rtlCol="false" tIns="0" lIns="0" bIns="0" rIns="0">
            <a:spAutoFit/>
          </a:bodyPr>
          <a:lstStyle/>
          <a:p>
            <a:pPr algn="ctr" marL="877269" indent="-438635" lvl="1">
              <a:lnSpc>
                <a:spcPts val="5688"/>
              </a:lnSpc>
              <a:buFont typeface="Arial"/>
              <a:buChar char="•"/>
            </a:pPr>
            <a:r>
              <a:rPr lang="en-US" sz="4063">
                <a:solidFill>
                  <a:srgbClr val="FFFFFF"/>
                </a:solidFill>
                <a:latin typeface="Poppins Ultra-Bold"/>
              </a:rPr>
              <a:t>Jumlah hidden node dan total weights</a:t>
            </a:r>
          </a:p>
        </p:txBody>
      </p:sp>
      <p:sp>
        <p:nvSpPr>
          <p:cNvPr name="TextBox 8" id="8"/>
          <p:cNvSpPr txBox="true"/>
          <p:nvPr/>
        </p:nvSpPr>
        <p:spPr>
          <a:xfrm rot="0">
            <a:off x="1028700" y="4208547"/>
            <a:ext cx="6775469" cy="1774655"/>
          </a:xfrm>
          <a:prstGeom prst="rect">
            <a:avLst/>
          </a:prstGeom>
        </p:spPr>
        <p:txBody>
          <a:bodyPr anchor="t" rtlCol="false" tIns="0" lIns="0" bIns="0" rIns="0">
            <a:spAutoFit/>
          </a:bodyPr>
          <a:lstStyle/>
          <a:p>
            <a:pPr algn="just">
              <a:lnSpc>
                <a:spcPts val="4656"/>
              </a:lnSpc>
              <a:spcBef>
                <a:spcPct val="0"/>
              </a:spcBef>
            </a:pPr>
            <a:r>
              <a:rPr lang="en-US" sz="3325">
                <a:solidFill>
                  <a:srgbClr val="FFFFFF"/>
                </a:solidFill>
                <a:latin typeface="Poppins"/>
              </a:rPr>
              <a:t>Jumlah hidden node dari model tersebut adalah 781 dengan total bobot 3453121</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23539"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4744354" y="4124486"/>
            <a:ext cx="8148349" cy="1761803"/>
          </a:xfrm>
          <a:prstGeom prst="rect">
            <a:avLst/>
          </a:prstGeom>
        </p:spPr>
        <p:txBody>
          <a:bodyPr anchor="t" rtlCol="false" tIns="0" lIns="0" bIns="0" rIns="0">
            <a:spAutoFit/>
          </a:bodyPr>
          <a:lstStyle/>
          <a:p>
            <a:pPr>
              <a:lnSpc>
                <a:spcPts val="13667"/>
              </a:lnSpc>
            </a:pPr>
            <a:r>
              <a:rPr lang="en-US" sz="9762">
                <a:solidFill>
                  <a:srgbClr val="FFFFFF"/>
                </a:solidFill>
                <a:latin typeface="Poppins Ultra-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152545" y="449266"/>
            <a:ext cx="12718369" cy="9388469"/>
          </a:xfrm>
          <a:custGeom>
            <a:avLst/>
            <a:gdLst/>
            <a:ahLst/>
            <a:cxnLst/>
            <a:rect r="r" b="b" t="t" l="l"/>
            <a:pathLst>
              <a:path h="9388469" w="12718369">
                <a:moveTo>
                  <a:pt x="0" y="0"/>
                </a:moveTo>
                <a:lnTo>
                  <a:pt x="12718369" y="0"/>
                </a:lnTo>
                <a:lnTo>
                  <a:pt x="12718369"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Freeform 7" id="7"/>
          <p:cNvSpPr/>
          <p:nvPr/>
        </p:nvSpPr>
        <p:spPr>
          <a:xfrm flipH="false" flipV="false" rot="0">
            <a:off x="14843552" y="2270883"/>
            <a:ext cx="6888896" cy="7185289"/>
          </a:xfrm>
          <a:custGeom>
            <a:avLst/>
            <a:gdLst/>
            <a:ahLst/>
            <a:cxnLst/>
            <a:rect r="r" b="b" t="t" l="l"/>
            <a:pathLst>
              <a:path h="7185289" w="6888896">
                <a:moveTo>
                  <a:pt x="0" y="0"/>
                </a:moveTo>
                <a:lnTo>
                  <a:pt x="6888896" y="0"/>
                </a:lnTo>
                <a:lnTo>
                  <a:pt x="6888896" y="7185289"/>
                </a:lnTo>
                <a:lnTo>
                  <a:pt x="0" y="7185289"/>
                </a:lnTo>
                <a:lnTo>
                  <a:pt x="0" y="0"/>
                </a:lnTo>
                <a:close/>
              </a:path>
            </a:pathLst>
          </a:custGeom>
          <a:blipFill>
            <a:blip r:embed="rId10"/>
            <a:stretch>
              <a:fillRect l="0" t="0" r="0" b="0"/>
            </a:stretch>
          </a:blipFill>
        </p:spPr>
      </p:sp>
      <p:sp>
        <p:nvSpPr>
          <p:cNvPr name="TextBox 8" id="8"/>
          <p:cNvSpPr txBox="true"/>
          <p:nvPr/>
        </p:nvSpPr>
        <p:spPr>
          <a:xfrm rot="0">
            <a:off x="3725382" y="694510"/>
            <a:ext cx="10837236" cy="1654064"/>
          </a:xfrm>
          <a:prstGeom prst="rect">
            <a:avLst/>
          </a:prstGeom>
        </p:spPr>
        <p:txBody>
          <a:bodyPr anchor="t" rtlCol="false" tIns="0" lIns="0" bIns="0" rIns="0">
            <a:spAutoFit/>
          </a:bodyPr>
          <a:lstStyle/>
          <a:p>
            <a:pPr algn="ctr">
              <a:lnSpc>
                <a:spcPts val="12781"/>
              </a:lnSpc>
            </a:pPr>
            <a:r>
              <a:rPr lang="en-US" sz="9129">
                <a:solidFill>
                  <a:srgbClr val="FFFFFF"/>
                </a:solidFill>
                <a:latin typeface="Poppins Ultra-Bold"/>
              </a:rPr>
              <a:t>Link Github</a:t>
            </a:r>
          </a:p>
        </p:txBody>
      </p:sp>
      <p:sp>
        <p:nvSpPr>
          <p:cNvPr name="TextBox 9" id="9"/>
          <p:cNvSpPr txBox="true"/>
          <p:nvPr/>
        </p:nvSpPr>
        <p:spPr>
          <a:xfrm rot="0">
            <a:off x="3199354" y="5131853"/>
            <a:ext cx="11889292" cy="1227331"/>
          </a:xfrm>
          <a:prstGeom prst="rect">
            <a:avLst/>
          </a:prstGeom>
        </p:spPr>
        <p:txBody>
          <a:bodyPr anchor="t" rtlCol="false" tIns="0" lIns="0" bIns="0" rIns="0">
            <a:spAutoFit/>
          </a:bodyPr>
          <a:lstStyle/>
          <a:p>
            <a:pPr algn="ctr">
              <a:lnSpc>
                <a:spcPts val="4801"/>
              </a:lnSpc>
              <a:spcBef>
                <a:spcPct val="0"/>
              </a:spcBef>
            </a:pPr>
            <a:r>
              <a:rPr lang="en-US" sz="3429" u="sng">
                <a:solidFill>
                  <a:srgbClr val="FFFFFF"/>
                </a:solidFill>
                <a:latin typeface="Poppins Ultra-Bold"/>
                <a:hlinkClick r:id="rId11" tooltip="https://github.com/Wildafahera03/Tugas-2-Kecerdasan-Artifisial-2108107010026"/>
              </a:rPr>
              <a:t>https://github.com/Wildafahera03/Tugas-2-Kecerdasan-Artifisial-2108107010026</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952002" y="-350319"/>
            <a:ext cx="7517602" cy="10637319"/>
          </a:xfrm>
          <a:custGeom>
            <a:avLst/>
            <a:gdLst/>
            <a:ahLst/>
            <a:cxnLst/>
            <a:rect r="r" b="b" t="t" l="l"/>
            <a:pathLst>
              <a:path h="10637319" w="7517602">
                <a:moveTo>
                  <a:pt x="0" y="0"/>
                </a:moveTo>
                <a:lnTo>
                  <a:pt x="7517602" y="0"/>
                </a:lnTo>
                <a:lnTo>
                  <a:pt x="7517602" y="10637319"/>
                </a:lnTo>
                <a:lnTo>
                  <a:pt x="0" y="10637319"/>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5773656" y="-402367"/>
            <a:ext cx="3874294" cy="2862135"/>
          </a:xfrm>
          <a:custGeom>
            <a:avLst/>
            <a:gdLst/>
            <a:ahLst/>
            <a:cxnLst/>
            <a:rect r="r" b="b" t="t" l="l"/>
            <a:pathLst>
              <a:path h="2862135" w="3874294">
                <a:moveTo>
                  <a:pt x="0" y="0"/>
                </a:moveTo>
                <a:lnTo>
                  <a:pt x="3874294" y="0"/>
                </a:lnTo>
                <a:lnTo>
                  <a:pt x="3874294" y="2862134"/>
                </a:lnTo>
                <a:lnTo>
                  <a:pt x="0" y="2862134"/>
                </a:lnTo>
                <a:lnTo>
                  <a:pt x="0" y="0"/>
                </a:lnTo>
                <a:close/>
              </a:path>
            </a:pathLst>
          </a:custGeom>
          <a:blipFill>
            <a:blip r:embed="rId8"/>
            <a:stretch>
              <a:fillRect l="0" t="0" r="0" b="0"/>
            </a:stretch>
          </a:blipFill>
        </p:spPr>
      </p:sp>
      <p:sp>
        <p:nvSpPr>
          <p:cNvPr name="Freeform 6" id="6"/>
          <p:cNvSpPr/>
          <p:nvPr/>
        </p:nvSpPr>
        <p:spPr>
          <a:xfrm flipH="false" flipV="false" rot="0">
            <a:off x="-6446287" y="7658891"/>
            <a:ext cx="8959061" cy="6831284"/>
          </a:xfrm>
          <a:custGeom>
            <a:avLst/>
            <a:gdLst/>
            <a:ahLst/>
            <a:cxnLst/>
            <a:rect r="r" b="b" t="t" l="l"/>
            <a:pathLst>
              <a:path h="6831284" w="8959061">
                <a:moveTo>
                  <a:pt x="0" y="0"/>
                </a:moveTo>
                <a:lnTo>
                  <a:pt x="8959060" y="0"/>
                </a:lnTo>
                <a:lnTo>
                  <a:pt x="8959060" y="6831284"/>
                </a:lnTo>
                <a:lnTo>
                  <a:pt x="0" y="6831284"/>
                </a:lnTo>
                <a:lnTo>
                  <a:pt x="0" y="0"/>
                </a:lnTo>
                <a:close/>
              </a:path>
            </a:pathLst>
          </a:custGeom>
          <a:blipFill>
            <a:blip r:embed="rId9"/>
            <a:stretch>
              <a:fillRect l="0" t="0" r="0" b="0"/>
            </a:stretch>
          </a:blipFill>
        </p:spPr>
      </p:sp>
      <p:sp>
        <p:nvSpPr>
          <p:cNvPr name="TextBox 7" id="7"/>
          <p:cNvSpPr txBox="true"/>
          <p:nvPr/>
        </p:nvSpPr>
        <p:spPr>
          <a:xfrm rot="0">
            <a:off x="856898" y="758943"/>
            <a:ext cx="4145945" cy="725467"/>
          </a:xfrm>
          <a:prstGeom prst="rect">
            <a:avLst/>
          </a:prstGeom>
        </p:spPr>
        <p:txBody>
          <a:bodyPr anchor="t" rtlCol="false" tIns="0" lIns="0" bIns="0" rIns="0">
            <a:spAutoFit/>
          </a:bodyPr>
          <a:lstStyle/>
          <a:p>
            <a:pPr algn="ctr" marL="877269" indent="-438635" lvl="1">
              <a:lnSpc>
                <a:spcPts val="5688"/>
              </a:lnSpc>
              <a:buFont typeface="Arial"/>
              <a:buChar char="•"/>
            </a:pPr>
            <a:r>
              <a:rPr lang="en-US" sz="4063">
                <a:solidFill>
                  <a:srgbClr val="FFFFFF"/>
                </a:solidFill>
                <a:latin typeface="Poppins Ultra-Bold"/>
              </a:rPr>
              <a:t>Jenis Kasus</a:t>
            </a:r>
          </a:p>
        </p:txBody>
      </p:sp>
      <p:sp>
        <p:nvSpPr>
          <p:cNvPr name="TextBox 8" id="8"/>
          <p:cNvSpPr txBox="true"/>
          <p:nvPr/>
        </p:nvSpPr>
        <p:spPr>
          <a:xfrm rot="0">
            <a:off x="1841315" y="1417734"/>
            <a:ext cx="13882782" cy="791085"/>
          </a:xfrm>
          <a:prstGeom prst="rect">
            <a:avLst/>
          </a:prstGeom>
        </p:spPr>
        <p:txBody>
          <a:bodyPr anchor="t" rtlCol="false" tIns="0" lIns="0" bIns="0" rIns="0">
            <a:spAutoFit/>
          </a:bodyPr>
          <a:lstStyle/>
          <a:p>
            <a:pPr algn="just">
              <a:lnSpc>
                <a:spcPts val="3121"/>
              </a:lnSpc>
              <a:spcBef>
                <a:spcPct val="0"/>
              </a:spcBef>
            </a:pPr>
            <a:r>
              <a:rPr lang="en-US" sz="2229">
                <a:solidFill>
                  <a:srgbClr val="FFFFFF"/>
                </a:solidFill>
                <a:latin typeface="Poppins Ultra-Bold"/>
              </a:rPr>
              <a:t>Klasifikasi gambar yaitu klasifikasi gambar antara memakai kacamata dengan tanpa menggunakan kacamata.</a:t>
            </a:r>
          </a:p>
        </p:txBody>
      </p:sp>
      <p:sp>
        <p:nvSpPr>
          <p:cNvPr name="TextBox 9" id="9"/>
          <p:cNvSpPr txBox="true"/>
          <p:nvPr/>
        </p:nvSpPr>
        <p:spPr>
          <a:xfrm rot="0">
            <a:off x="856898" y="2747835"/>
            <a:ext cx="3311751" cy="725467"/>
          </a:xfrm>
          <a:prstGeom prst="rect">
            <a:avLst/>
          </a:prstGeom>
        </p:spPr>
        <p:txBody>
          <a:bodyPr anchor="t" rtlCol="false" tIns="0" lIns="0" bIns="0" rIns="0">
            <a:spAutoFit/>
          </a:bodyPr>
          <a:lstStyle/>
          <a:p>
            <a:pPr algn="ctr" marL="877269" indent="-438635" lvl="1">
              <a:lnSpc>
                <a:spcPts val="5688"/>
              </a:lnSpc>
              <a:buFont typeface="Arial"/>
              <a:buChar char="•"/>
            </a:pPr>
            <a:r>
              <a:rPr lang="en-US" sz="4063">
                <a:solidFill>
                  <a:srgbClr val="FFFFFF"/>
                </a:solidFill>
                <a:latin typeface="Poppins Ultra-Bold"/>
              </a:rPr>
              <a:t>Dataset</a:t>
            </a:r>
          </a:p>
        </p:txBody>
      </p:sp>
      <p:sp>
        <p:nvSpPr>
          <p:cNvPr name="TextBox 10" id="10"/>
          <p:cNvSpPr txBox="true"/>
          <p:nvPr/>
        </p:nvSpPr>
        <p:spPr>
          <a:xfrm rot="0">
            <a:off x="1553670" y="3672751"/>
            <a:ext cx="16157133" cy="601221"/>
          </a:xfrm>
          <a:prstGeom prst="rect">
            <a:avLst/>
          </a:prstGeom>
        </p:spPr>
        <p:txBody>
          <a:bodyPr anchor="t" rtlCol="false" tIns="0" lIns="0" bIns="0" rIns="0">
            <a:spAutoFit/>
          </a:bodyPr>
          <a:lstStyle/>
          <a:p>
            <a:pPr algn="ctr">
              <a:lnSpc>
                <a:spcPts val="4661"/>
              </a:lnSpc>
              <a:spcBef>
                <a:spcPct val="0"/>
              </a:spcBef>
            </a:pPr>
            <a:r>
              <a:rPr lang="en-US" sz="3329" u="sng">
                <a:solidFill>
                  <a:srgbClr val="FFFFFF"/>
                </a:solidFill>
                <a:latin typeface="Poppins Ultra-Bold"/>
                <a:hlinkClick r:id="rId10" tooltip="https://www.kaggle.com/datasets/amol07/sunglasses-no-sunglasses"/>
              </a:rPr>
              <a:t>https://www.kaggle.com/datasets/amol07/sunglasses-no-sunglasses</a:t>
            </a:r>
          </a:p>
        </p:txBody>
      </p:sp>
      <p:sp>
        <p:nvSpPr>
          <p:cNvPr name="TextBox 11" id="11"/>
          <p:cNvSpPr txBox="true"/>
          <p:nvPr/>
        </p:nvSpPr>
        <p:spPr>
          <a:xfrm rot="0">
            <a:off x="1786823" y="4892141"/>
            <a:ext cx="15690826" cy="5138296"/>
          </a:xfrm>
          <a:prstGeom prst="rect">
            <a:avLst/>
          </a:prstGeom>
        </p:spPr>
        <p:txBody>
          <a:bodyPr anchor="t" rtlCol="false" tIns="0" lIns="0" bIns="0" rIns="0">
            <a:spAutoFit/>
          </a:bodyPr>
          <a:lstStyle/>
          <a:p>
            <a:pPr algn="just">
              <a:lnSpc>
                <a:spcPts val="3541"/>
              </a:lnSpc>
            </a:pPr>
            <a:r>
              <a:rPr lang="en-US" sz="2529">
                <a:solidFill>
                  <a:srgbClr val="FFFFFF"/>
                </a:solidFill>
                <a:latin typeface="Poppins Ultra-Bold"/>
              </a:rPr>
              <a:t>Dataset diambil dari  website kaggle dengan judul Sunglasses / No Sunglasses yang dipublikasikan oleh Amol7. Dataset "Sunglasses / No Sunglasses" adalah kumpulan gambar yang disediakan untuk melakukan klasifikasi antara gambar yang menampilkan seseorang mengenakan kacamata hitam (sunglasses) dan gambar yang tidak menampilkan seseorang mengenakan kacamata hitam (no sunglasses). Dataset ini terbagi menjadi data pelatihan (training) dan data validasi, dengan proporsi 80/20.Setiap folder dalam dataset ini berisi subfolder "Sunglasses" dan "No-Sunglasses". Di dalamnya terdapat gambar-gambar yang harus diklasifikasikan berdasarkan keberadaan kacamata hitam pada wajah orang yang terdapat dalam gambar tersebut.</a:t>
            </a:r>
          </a:p>
          <a:p>
            <a:pPr algn="ctr">
              <a:lnSpc>
                <a:spcPts val="4381"/>
              </a:lnSpc>
            </a:pPr>
          </a:p>
          <a:p>
            <a:pPr algn="ctr">
              <a:lnSpc>
                <a:spcPts val="4381"/>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6" id="6"/>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7" id="7"/>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Freeform 8" id="8"/>
          <p:cNvSpPr/>
          <p:nvPr/>
        </p:nvSpPr>
        <p:spPr>
          <a:xfrm flipH="false" flipV="false" rot="0">
            <a:off x="4321195" y="2618202"/>
            <a:ext cx="9331147" cy="2525298"/>
          </a:xfrm>
          <a:custGeom>
            <a:avLst/>
            <a:gdLst/>
            <a:ahLst/>
            <a:cxnLst/>
            <a:rect r="r" b="b" t="t" l="l"/>
            <a:pathLst>
              <a:path h="2525298" w="9331147">
                <a:moveTo>
                  <a:pt x="0" y="0"/>
                </a:moveTo>
                <a:lnTo>
                  <a:pt x="9331147" y="0"/>
                </a:lnTo>
                <a:lnTo>
                  <a:pt x="9331147" y="2525298"/>
                </a:lnTo>
                <a:lnTo>
                  <a:pt x="0" y="2525298"/>
                </a:lnTo>
                <a:lnTo>
                  <a:pt x="0" y="0"/>
                </a:lnTo>
                <a:close/>
              </a:path>
            </a:pathLst>
          </a:custGeom>
          <a:blipFill>
            <a:blip r:embed="rId9"/>
            <a:stretch>
              <a:fillRect l="0" t="0" r="0" b="0"/>
            </a:stretch>
          </a:blipFill>
        </p:spPr>
      </p:sp>
      <p:sp>
        <p:nvSpPr>
          <p:cNvPr name="Freeform 9" id="9"/>
          <p:cNvSpPr/>
          <p:nvPr/>
        </p:nvSpPr>
        <p:spPr>
          <a:xfrm flipH="false" flipV="false" rot="0">
            <a:off x="7330840" y="7431535"/>
            <a:ext cx="3938335" cy="2491034"/>
          </a:xfrm>
          <a:custGeom>
            <a:avLst/>
            <a:gdLst/>
            <a:ahLst/>
            <a:cxnLst/>
            <a:rect r="r" b="b" t="t" l="l"/>
            <a:pathLst>
              <a:path h="2491034" w="3938335">
                <a:moveTo>
                  <a:pt x="0" y="0"/>
                </a:moveTo>
                <a:lnTo>
                  <a:pt x="3938335" y="0"/>
                </a:lnTo>
                <a:lnTo>
                  <a:pt x="3938335" y="2491033"/>
                </a:lnTo>
                <a:lnTo>
                  <a:pt x="0" y="2491033"/>
                </a:lnTo>
                <a:lnTo>
                  <a:pt x="0" y="0"/>
                </a:lnTo>
                <a:close/>
              </a:path>
            </a:pathLst>
          </a:custGeom>
          <a:blipFill>
            <a:blip r:embed="rId10"/>
            <a:stretch>
              <a:fillRect l="-11248" t="-20358" r="-11248" b="-18956"/>
            </a:stretch>
          </a:blipFill>
        </p:spPr>
      </p:sp>
      <p:sp>
        <p:nvSpPr>
          <p:cNvPr name="TextBox 10" id="10"/>
          <p:cNvSpPr txBox="true"/>
          <p:nvPr/>
        </p:nvSpPr>
        <p:spPr>
          <a:xfrm rot="0">
            <a:off x="1299415" y="347195"/>
            <a:ext cx="8115300" cy="725467"/>
          </a:xfrm>
          <a:prstGeom prst="rect">
            <a:avLst/>
          </a:prstGeom>
        </p:spPr>
        <p:txBody>
          <a:bodyPr anchor="t" rtlCol="false" tIns="0" lIns="0" bIns="0" rIns="0">
            <a:spAutoFit/>
          </a:bodyPr>
          <a:lstStyle/>
          <a:p>
            <a:pPr marL="877269" indent="-438635" lvl="1">
              <a:lnSpc>
                <a:spcPts val="5688"/>
              </a:lnSpc>
              <a:buFont typeface="Arial"/>
              <a:buChar char="•"/>
            </a:pPr>
            <a:r>
              <a:rPr lang="en-US" sz="4063">
                <a:solidFill>
                  <a:srgbClr val="FFFFFF"/>
                </a:solidFill>
                <a:latin typeface="Poppins Ultra-Bold"/>
              </a:rPr>
              <a:t>Jumlah fitur</a:t>
            </a:r>
          </a:p>
        </p:txBody>
      </p:sp>
      <p:sp>
        <p:nvSpPr>
          <p:cNvPr name="TextBox 11" id="11"/>
          <p:cNvSpPr txBox="true"/>
          <p:nvPr/>
        </p:nvSpPr>
        <p:spPr>
          <a:xfrm rot="0">
            <a:off x="2522567" y="1267608"/>
            <a:ext cx="13242865" cy="933326"/>
          </a:xfrm>
          <a:prstGeom prst="rect">
            <a:avLst/>
          </a:prstGeom>
        </p:spPr>
        <p:txBody>
          <a:bodyPr anchor="t" rtlCol="false" tIns="0" lIns="0" bIns="0" rIns="0">
            <a:spAutoFit/>
          </a:bodyPr>
          <a:lstStyle/>
          <a:p>
            <a:pPr algn="just">
              <a:lnSpc>
                <a:spcPts val="3681"/>
              </a:lnSpc>
              <a:spcBef>
                <a:spcPct val="0"/>
              </a:spcBef>
            </a:pPr>
            <a:r>
              <a:rPr lang="en-US" sz="2629">
                <a:solidFill>
                  <a:srgbClr val="FFFFFF"/>
                </a:solidFill>
                <a:latin typeface="Poppins"/>
              </a:rPr>
              <a:t>Resolusi gambar diatur ke 150x150 pixel, dan gambar memiliki 3 saluran warna (RGB). Jadi, jumlah fitur untuk setiap gambar adalah 150x150x3 = 67,500.</a:t>
            </a:r>
          </a:p>
        </p:txBody>
      </p:sp>
      <p:sp>
        <p:nvSpPr>
          <p:cNvPr name="TextBox 12" id="12"/>
          <p:cNvSpPr txBox="true"/>
          <p:nvPr/>
        </p:nvSpPr>
        <p:spPr>
          <a:xfrm rot="0">
            <a:off x="1697919" y="5328058"/>
            <a:ext cx="8115300" cy="725467"/>
          </a:xfrm>
          <a:prstGeom prst="rect">
            <a:avLst/>
          </a:prstGeom>
        </p:spPr>
        <p:txBody>
          <a:bodyPr anchor="t" rtlCol="false" tIns="0" lIns="0" bIns="0" rIns="0">
            <a:spAutoFit/>
          </a:bodyPr>
          <a:lstStyle/>
          <a:p>
            <a:pPr marL="877269" indent="-438635" lvl="1">
              <a:lnSpc>
                <a:spcPts val="5688"/>
              </a:lnSpc>
              <a:buFont typeface="Arial"/>
              <a:buChar char="•"/>
            </a:pPr>
            <a:r>
              <a:rPr lang="en-US" sz="4063">
                <a:solidFill>
                  <a:srgbClr val="FFFFFF"/>
                </a:solidFill>
                <a:latin typeface="Poppins Ultra-Bold"/>
              </a:rPr>
              <a:t>Jumlah label</a:t>
            </a:r>
          </a:p>
        </p:txBody>
      </p:sp>
      <p:sp>
        <p:nvSpPr>
          <p:cNvPr name="TextBox 13" id="13"/>
          <p:cNvSpPr txBox="true"/>
          <p:nvPr/>
        </p:nvSpPr>
        <p:spPr>
          <a:xfrm rot="0">
            <a:off x="2522567" y="5999314"/>
            <a:ext cx="13652342" cy="1013121"/>
          </a:xfrm>
          <a:prstGeom prst="rect">
            <a:avLst/>
          </a:prstGeom>
        </p:spPr>
        <p:txBody>
          <a:bodyPr anchor="t" rtlCol="false" tIns="0" lIns="0" bIns="0" rIns="0">
            <a:spAutoFit/>
          </a:bodyPr>
          <a:lstStyle/>
          <a:p>
            <a:pPr algn="just">
              <a:lnSpc>
                <a:spcPts val="4008"/>
              </a:lnSpc>
              <a:spcBef>
                <a:spcPct val="0"/>
              </a:spcBef>
            </a:pPr>
            <a:r>
              <a:rPr lang="en-US" sz="2863">
                <a:solidFill>
                  <a:srgbClr val="FFFFFF"/>
                </a:solidFill>
                <a:latin typeface="Poppins"/>
              </a:rPr>
              <a:t>Klasifikasi biner dengan menggunakan class_mode='binary', sehingga terdapat 2 label: "Sunglasses" dan "No Sunglasses".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685956"/>
            <a:ext cx="9218676" cy="9218676"/>
          </a:xfrm>
          <a:custGeom>
            <a:avLst/>
            <a:gdLst/>
            <a:ahLst/>
            <a:cxnLst/>
            <a:rect r="r" b="b" t="t" l="l"/>
            <a:pathLst>
              <a:path h="9218676" w="9218676">
                <a:moveTo>
                  <a:pt x="0" y="0"/>
                </a:moveTo>
                <a:lnTo>
                  <a:pt x="9218676" y="0"/>
                </a:lnTo>
                <a:lnTo>
                  <a:pt x="9218676"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354428"/>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5003152"/>
            <a:ext cx="9218676" cy="9218676"/>
          </a:xfrm>
          <a:custGeom>
            <a:avLst/>
            <a:gdLst/>
            <a:ahLst/>
            <a:cxnLst/>
            <a:rect r="r" b="b" t="t" l="l"/>
            <a:pathLst>
              <a:path h="9218676" w="9218676">
                <a:moveTo>
                  <a:pt x="0" y="0"/>
                </a:moveTo>
                <a:lnTo>
                  <a:pt x="9218677" y="0"/>
                </a:lnTo>
                <a:lnTo>
                  <a:pt x="9218677"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670983"/>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732470"/>
            <a:ext cx="2778658" cy="2285446"/>
          </a:xfrm>
          <a:custGeom>
            <a:avLst/>
            <a:gdLst/>
            <a:ahLst/>
            <a:cxnLst/>
            <a:rect r="r" b="b" t="t" l="l"/>
            <a:pathLst>
              <a:path h="2285446" w="2778658">
                <a:moveTo>
                  <a:pt x="0" y="0"/>
                </a:moveTo>
                <a:lnTo>
                  <a:pt x="2778658" y="0"/>
                </a:lnTo>
                <a:lnTo>
                  <a:pt x="2778658" y="2285446"/>
                </a:lnTo>
                <a:lnTo>
                  <a:pt x="0" y="2285446"/>
                </a:lnTo>
                <a:lnTo>
                  <a:pt x="0" y="0"/>
                </a:lnTo>
                <a:close/>
              </a:path>
            </a:pathLst>
          </a:custGeom>
          <a:blipFill>
            <a:blip r:embed="rId6"/>
            <a:stretch>
              <a:fillRect l="0" t="0" r="0" b="0"/>
            </a:stretch>
          </a:blipFill>
        </p:spPr>
      </p:sp>
      <p:sp>
        <p:nvSpPr>
          <p:cNvPr name="Freeform 7" id="7"/>
          <p:cNvSpPr/>
          <p:nvPr/>
        </p:nvSpPr>
        <p:spPr>
          <a:xfrm flipH="true" flipV="false" rot="0">
            <a:off x="14020057" y="-2134199"/>
            <a:ext cx="4903845" cy="5636604"/>
          </a:xfrm>
          <a:custGeom>
            <a:avLst/>
            <a:gdLst/>
            <a:ahLst/>
            <a:cxnLst/>
            <a:rect r="r" b="b" t="t" l="l"/>
            <a:pathLst>
              <a:path h="5636604" w="4903845">
                <a:moveTo>
                  <a:pt x="4903845" y="0"/>
                </a:moveTo>
                <a:lnTo>
                  <a:pt x="0" y="0"/>
                </a:lnTo>
                <a:lnTo>
                  <a:pt x="0" y="5636603"/>
                </a:lnTo>
                <a:lnTo>
                  <a:pt x="4903845" y="5636603"/>
                </a:lnTo>
                <a:lnTo>
                  <a:pt x="4903845" y="0"/>
                </a:lnTo>
                <a:close/>
              </a:path>
            </a:pathLst>
          </a:custGeom>
          <a:blipFill>
            <a:blip r:embed="rId7"/>
            <a:stretch>
              <a:fillRect l="0" t="0" r="0" b="0"/>
            </a:stretch>
          </a:blipFill>
        </p:spPr>
      </p:sp>
      <p:sp>
        <p:nvSpPr>
          <p:cNvPr name="TextBox 8" id="8"/>
          <p:cNvSpPr txBox="true"/>
          <p:nvPr/>
        </p:nvSpPr>
        <p:spPr>
          <a:xfrm rot="0">
            <a:off x="2133972" y="914400"/>
            <a:ext cx="13537728" cy="725459"/>
          </a:xfrm>
          <a:prstGeom prst="rect">
            <a:avLst/>
          </a:prstGeom>
        </p:spPr>
        <p:txBody>
          <a:bodyPr anchor="t" rtlCol="false" tIns="0" lIns="0" bIns="0" rIns="0">
            <a:spAutoFit/>
          </a:bodyPr>
          <a:lstStyle/>
          <a:p>
            <a:pPr algn="just" marL="877334" indent="-438667" lvl="1">
              <a:lnSpc>
                <a:spcPts val="5689"/>
              </a:lnSpc>
              <a:buFont typeface="Arial"/>
              <a:buChar char="•"/>
            </a:pPr>
            <a:r>
              <a:rPr lang="en-US" sz="4063">
                <a:solidFill>
                  <a:srgbClr val="FFFFFF"/>
                </a:solidFill>
                <a:latin typeface="Poppins Bold"/>
              </a:rPr>
              <a:t>Jenis jaringan saraf tiruan yang digunakan</a:t>
            </a:r>
          </a:p>
        </p:txBody>
      </p:sp>
      <p:sp>
        <p:nvSpPr>
          <p:cNvPr name="TextBox 9" id="9"/>
          <p:cNvSpPr txBox="true"/>
          <p:nvPr/>
        </p:nvSpPr>
        <p:spPr>
          <a:xfrm rot="0">
            <a:off x="2133972" y="1925609"/>
            <a:ext cx="14020057" cy="6806861"/>
          </a:xfrm>
          <a:prstGeom prst="rect">
            <a:avLst/>
          </a:prstGeom>
        </p:spPr>
        <p:txBody>
          <a:bodyPr anchor="t" rtlCol="false" tIns="0" lIns="0" bIns="0" rIns="0">
            <a:spAutoFit/>
          </a:bodyPr>
          <a:lstStyle/>
          <a:p>
            <a:pPr algn="just">
              <a:lnSpc>
                <a:spcPts val="3868"/>
              </a:lnSpc>
              <a:spcBef>
                <a:spcPct val="0"/>
              </a:spcBef>
            </a:pPr>
          </a:p>
          <a:p>
            <a:pPr algn="just">
              <a:lnSpc>
                <a:spcPts val="3868"/>
              </a:lnSpc>
              <a:spcBef>
                <a:spcPct val="0"/>
              </a:spcBef>
            </a:pPr>
            <a:r>
              <a:rPr lang="en-US" sz="2763">
                <a:solidFill>
                  <a:srgbClr val="FFFFFF"/>
                </a:solidFill>
                <a:latin typeface="Poppins"/>
              </a:rPr>
              <a:t> model saraf tiruan konvensional yang dikenal sebagai Convolutional Neural Network (CNN) atau Jaringan Saraf Konvolusional dalam bahasa Indonesia. Model ini dirancang khusus untuk tugas pengolahan citra dan umumnya terdiri dari lapisan-lapisan konvolusi yang memungkinkan model untuk secara efektif memahami fitur-fitur spasial dalam gambar. Dalam hal ini, model CNN memiliki beberapa lapisan konvolusi (Conv2D) yang diikuti oleh lapisan pemampatan maksimal (MaxPooling2D) untuk mereduksi dimensi spasial dan ekstraksi fitur-fitur penting. Setelah itu, terdapat lapisan Flatten yang mengubah output menjadi vektor satu dimensi, dan lapisan-lapisan Dense yang berkontribusi pada proses klasifikasi. Model CNN sangat cocok untuk tugas-tugas klasifikasi gambar, seperti dalam kasus ini yang memprediksi apakah gambar tersebut menunjukkan seseorang dengan atau tanpa kacamata.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685956"/>
            <a:ext cx="9218676" cy="9218676"/>
          </a:xfrm>
          <a:custGeom>
            <a:avLst/>
            <a:gdLst/>
            <a:ahLst/>
            <a:cxnLst/>
            <a:rect r="r" b="b" t="t" l="l"/>
            <a:pathLst>
              <a:path h="9218676" w="9218676">
                <a:moveTo>
                  <a:pt x="0" y="0"/>
                </a:moveTo>
                <a:lnTo>
                  <a:pt x="9218676" y="0"/>
                </a:lnTo>
                <a:lnTo>
                  <a:pt x="9218676"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354428"/>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5003152"/>
            <a:ext cx="9218676" cy="9218676"/>
          </a:xfrm>
          <a:custGeom>
            <a:avLst/>
            <a:gdLst/>
            <a:ahLst/>
            <a:cxnLst/>
            <a:rect r="r" b="b" t="t" l="l"/>
            <a:pathLst>
              <a:path h="9218676" w="9218676">
                <a:moveTo>
                  <a:pt x="0" y="0"/>
                </a:moveTo>
                <a:lnTo>
                  <a:pt x="9218677" y="0"/>
                </a:lnTo>
                <a:lnTo>
                  <a:pt x="9218677"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670983"/>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732470"/>
            <a:ext cx="2778658" cy="2285446"/>
          </a:xfrm>
          <a:custGeom>
            <a:avLst/>
            <a:gdLst/>
            <a:ahLst/>
            <a:cxnLst/>
            <a:rect r="r" b="b" t="t" l="l"/>
            <a:pathLst>
              <a:path h="2285446" w="2778658">
                <a:moveTo>
                  <a:pt x="0" y="0"/>
                </a:moveTo>
                <a:lnTo>
                  <a:pt x="2778658" y="0"/>
                </a:lnTo>
                <a:lnTo>
                  <a:pt x="2778658" y="2285446"/>
                </a:lnTo>
                <a:lnTo>
                  <a:pt x="0" y="2285446"/>
                </a:lnTo>
                <a:lnTo>
                  <a:pt x="0" y="0"/>
                </a:lnTo>
                <a:close/>
              </a:path>
            </a:pathLst>
          </a:custGeom>
          <a:blipFill>
            <a:blip r:embed="rId6"/>
            <a:stretch>
              <a:fillRect l="0" t="0" r="0" b="0"/>
            </a:stretch>
          </a:blipFill>
        </p:spPr>
      </p:sp>
      <p:sp>
        <p:nvSpPr>
          <p:cNvPr name="Freeform 7" id="7"/>
          <p:cNvSpPr/>
          <p:nvPr/>
        </p:nvSpPr>
        <p:spPr>
          <a:xfrm flipH="true" flipV="false" rot="0">
            <a:off x="14020057" y="-2134199"/>
            <a:ext cx="4903845" cy="5636604"/>
          </a:xfrm>
          <a:custGeom>
            <a:avLst/>
            <a:gdLst/>
            <a:ahLst/>
            <a:cxnLst/>
            <a:rect r="r" b="b" t="t" l="l"/>
            <a:pathLst>
              <a:path h="5636604" w="4903845">
                <a:moveTo>
                  <a:pt x="4903845" y="0"/>
                </a:moveTo>
                <a:lnTo>
                  <a:pt x="0" y="0"/>
                </a:lnTo>
                <a:lnTo>
                  <a:pt x="0" y="5636603"/>
                </a:lnTo>
                <a:lnTo>
                  <a:pt x="4903845" y="5636603"/>
                </a:lnTo>
                <a:lnTo>
                  <a:pt x="4903845" y="0"/>
                </a:lnTo>
                <a:close/>
              </a:path>
            </a:pathLst>
          </a:custGeom>
          <a:blipFill>
            <a:blip r:embed="rId7"/>
            <a:stretch>
              <a:fillRect l="0" t="0" r="0" b="0"/>
            </a:stretch>
          </a:blipFill>
        </p:spPr>
      </p:sp>
      <p:sp>
        <p:nvSpPr>
          <p:cNvPr name="Freeform 8" id="8"/>
          <p:cNvSpPr/>
          <p:nvPr/>
        </p:nvSpPr>
        <p:spPr>
          <a:xfrm flipH="false" flipV="false" rot="0">
            <a:off x="5258512" y="2409027"/>
            <a:ext cx="6668612" cy="3074500"/>
          </a:xfrm>
          <a:custGeom>
            <a:avLst/>
            <a:gdLst/>
            <a:ahLst/>
            <a:cxnLst/>
            <a:rect r="r" b="b" t="t" l="l"/>
            <a:pathLst>
              <a:path h="3074500" w="6668612">
                <a:moveTo>
                  <a:pt x="0" y="0"/>
                </a:moveTo>
                <a:lnTo>
                  <a:pt x="6668612" y="0"/>
                </a:lnTo>
                <a:lnTo>
                  <a:pt x="6668612" y="3074500"/>
                </a:lnTo>
                <a:lnTo>
                  <a:pt x="0" y="3074500"/>
                </a:lnTo>
                <a:lnTo>
                  <a:pt x="0" y="0"/>
                </a:lnTo>
                <a:close/>
              </a:path>
            </a:pathLst>
          </a:custGeom>
          <a:blipFill>
            <a:blip r:embed="rId8"/>
            <a:stretch>
              <a:fillRect l="-10451" t="-20472" r="-10712" b="-19732"/>
            </a:stretch>
          </a:blipFill>
        </p:spPr>
      </p:sp>
      <p:sp>
        <p:nvSpPr>
          <p:cNvPr name="TextBox 9" id="9"/>
          <p:cNvSpPr txBox="true"/>
          <p:nvPr/>
        </p:nvSpPr>
        <p:spPr>
          <a:xfrm rot="0">
            <a:off x="1028700" y="303241"/>
            <a:ext cx="13537728" cy="725459"/>
          </a:xfrm>
          <a:prstGeom prst="rect">
            <a:avLst/>
          </a:prstGeom>
        </p:spPr>
        <p:txBody>
          <a:bodyPr anchor="t" rtlCol="false" tIns="0" lIns="0" bIns="0" rIns="0">
            <a:spAutoFit/>
          </a:bodyPr>
          <a:lstStyle/>
          <a:p>
            <a:pPr algn="just" marL="877334" indent="-438667" lvl="1">
              <a:lnSpc>
                <a:spcPts val="5689"/>
              </a:lnSpc>
              <a:buFont typeface="Arial"/>
              <a:buChar char="•"/>
            </a:pPr>
            <a:r>
              <a:rPr lang="en-US" sz="4063">
                <a:solidFill>
                  <a:srgbClr val="FFFFFF"/>
                </a:solidFill>
                <a:latin typeface="Poppins Bold"/>
              </a:rPr>
              <a:t>Jenis optimasi</a:t>
            </a:r>
          </a:p>
        </p:txBody>
      </p:sp>
      <p:sp>
        <p:nvSpPr>
          <p:cNvPr name="TextBox 10" id="10"/>
          <p:cNvSpPr txBox="true"/>
          <p:nvPr/>
        </p:nvSpPr>
        <p:spPr>
          <a:xfrm rot="0">
            <a:off x="1751134" y="1206535"/>
            <a:ext cx="7803475" cy="508296"/>
          </a:xfrm>
          <a:prstGeom prst="rect">
            <a:avLst/>
          </a:prstGeom>
        </p:spPr>
        <p:txBody>
          <a:bodyPr anchor="t" rtlCol="false" tIns="0" lIns="0" bIns="0" rIns="0">
            <a:spAutoFit/>
          </a:bodyPr>
          <a:lstStyle/>
          <a:p>
            <a:pPr algn="ctr">
              <a:lnSpc>
                <a:spcPts val="4008"/>
              </a:lnSpc>
              <a:spcBef>
                <a:spcPct val="0"/>
              </a:spcBef>
            </a:pPr>
            <a:r>
              <a:rPr lang="en-US" sz="2863">
                <a:solidFill>
                  <a:srgbClr val="FFFFFF"/>
                </a:solidFill>
                <a:latin typeface="Poppins"/>
              </a:rPr>
              <a:t>Optimisasi menggunakan Adam optimizer.</a:t>
            </a:r>
          </a:p>
        </p:txBody>
      </p:sp>
      <p:sp>
        <p:nvSpPr>
          <p:cNvPr name="TextBox 11" id="11"/>
          <p:cNvSpPr txBox="true"/>
          <p:nvPr/>
        </p:nvSpPr>
        <p:spPr>
          <a:xfrm rot="0">
            <a:off x="1905551" y="5867864"/>
            <a:ext cx="14566428" cy="3144816"/>
          </a:xfrm>
          <a:prstGeom prst="rect">
            <a:avLst/>
          </a:prstGeom>
        </p:spPr>
        <p:txBody>
          <a:bodyPr anchor="t" rtlCol="false" tIns="0" lIns="0" bIns="0" rIns="0">
            <a:spAutoFit/>
          </a:bodyPr>
          <a:lstStyle/>
          <a:p>
            <a:pPr algn="just">
              <a:lnSpc>
                <a:spcPts val="3588"/>
              </a:lnSpc>
              <a:spcBef>
                <a:spcPct val="0"/>
              </a:spcBef>
            </a:pPr>
            <a:r>
              <a:rPr lang="en-US" sz="2563">
                <a:solidFill>
                  <a:srgbClr val="FFFFFF"/>
                </a:solidFill>
                <a:latin typeface="Poppins"/>
              </a:rPr>
              <a:t>Adam optimizer adalah algoritma optimisasi yang digunakan dalam pelatihan model deep learning untuk menyesuaikan bobot dan bias agar dapat mengurangi fungsi kerugian. Adam menggabungkan konsep momentum (mengingat gradien masa lalu) dan RMSprop (root mean square prop) untuk memberikan hasil yang efisien dan cepat konvergensi. Dengan mengadaptasi learning rates untuk setiap parameter secara individu, Adam mengatasi beberapa kendala yang dimiliki oleh optimisasi stokastik gradien (SGD), membuatnya sangat populer dalam pelatihan jaringan saraf.</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6724066" y="-3249112"/>
            <a:ext cx="11805542" cy="11805542"/>
          </a:xfrm>
          <a:custGeom>
            <a:avLst/>
            <a:gdLst/>
            <a:ahLst/>
            <a:cxnLst/>
            <a:rect r="r" b="b" t="t" l="l"/>
            <a:pathLst>
              <a:path h="11805542" w="11805542">
                <a:moveTo>
                  <a:pt x="0" y="0"/>
                </a:moveTo>
                <a:lnTo>
                  <a:pt x="11805542" y="0"/>
                </a:lnTo>
                <a:lnTo>
                  <a:pt x="11805542" y="11805541"/>
                </a:lnTo>
                <a:lnTo>
                  <a:pt x="0" y="118055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203420" y="1177460"/>
            <a:ext cx="11805542" cy="11805542"/>
          </a:xfrm>
          <a:custGeom>
            <a:avLst/>
            <a:gdLst/>
            <a:ahLst/>
            <a:cxnLst/>
            <a:rect r="r" b="b" t="t" l="l"/>
            <a:pathLst>
              <a:path h="11805542" w="11805542">
                <a:moveTo>
                  <a:pt x="0" y="0"/>
                </a:moveTo>
                <a:lnTo>
                  <a:pt x="11805542" y="0"/>
                </a:lnTo>
                <a:lnTo>
                  <a:pt x="11805542" y="11805542"/>
                </a:lnTo>
                <a:lnTo>
                  <a:pt x="0" y="1180554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05205" y="4667812"/>
            <a:ext cx="8893252" cy="8315191"/>
          </a:xfrm>
          <a:custGeom>
            <a:avLst/>
            <a:gdLst/>
            <a:ahLst/>
            <a:cxnLst/>
            <a:rect r="r" b="b" t="t" l="l"/>
            <a:pathLst>
              <a:path h="8315191" w="8893252">
                <a:moveTo>
                  <a:pt x="0" y="0"/>
                </a:moveTo>
                <a:lnTo>
                  <a:pt x="8893252" y="0"/>
                </a:lnTo>
                <a:lnTo>
                  <a:pt x="8893252" y="8315190"/>
                </a:lnTo>
                <a:lnTo>
                  <a:pt x="0" y="8315190"/>
                </a:lnTo>
                <a:lnTo>
                  <a:pt x="0" y="0"/>
                </a:lnTo>
                <a:close/>
              </a:path>
            </a:pathLst>
          </a:custGeom>
          <a:blipFill>
            <a:blip r:embed="rId6"/>
            <a:stretch>
              <a:fillRect l="0" t="0" r="0" b="0"/>
            </a:stretch>
          </a:blipFill>
        </p:spPr>
      </p:sp>
      <p:sp>
        <p:nvSpPr>
          <p:cNvPr name="Freeform 5" id="5"/>
          <p:cNvSpPr/>
          <p:nvPr/>
        </p:nvSpPr>
        <p:spPr>
          <a:xfrm flipH="false" flipV="false" rot="1365435">
            <a:off x="-5562105" y="-780076"/>
            <a:ext cx="6282382" cy="6378053"/>
          </a:xfrm>
          <a:custGeom>
            <a:avLst/>
            <a:gdLst/>
            <a:ahLst/>
            <a:cxnLst/>
            <a:rect r="r" b="b" t="t" l="l"/>
            <a:pathLst>
              <a:path h="6378053" w="6282382">
                <a:moveTo>
                  <a:pt x="0" y="0"/>
                </a:moveTo>
                <a:lnTo>
                  <a:pt x="6282382" y="0"/>
                </a:lnTo>
                <a:lnTo>
                  <a:pt x="6282382" y="6378053"/>
                </a:lnTo>
                <a:lnTo>
                  <a:pt x="0" y="6378053"/>
                </a:lnTo>
                <a:lnTo>
                  <a:pt x="0" y="0"/>
                </a:lnTo>
                <a:close/>
              </a:path>
            </a:pathLst>
          </a:custGeom>
          <a:blipFill>
            <a:blip r:embed="rId7"/>
            <a:stretch>
              <a:fillRect l="0" t="0" r="0" b="0"/>
            </a:stretch>
          </a:blipFill>
        </p:spPr>
      </p:sp>
      <p:sp>
        <p:nvSpPr>
          <p:cNvPr name="Freeform 6" id="6"/>
          <p:cNvSpPr/>
          <p:nvPr/>
        </p:nvSpPr>
        <p:spPr>
          <a:xfrm flipH="false" flipV="false" rot="0">
            <a:off x="3632670" y="4211667"/>
            <a:ext cx="10556952" cy="3619042"/>
          </a:xfrm>
          <a:custGeom>
            <a:avLst/>
            <a:gdLst/>
            <a:ahLst/>
            <a:cxnLst/>
            <a:rect r="r" b="b" t="t" l="l"/>
            <a:pathLst>
              <a:path h="3619042" w="10556952">
                <a:moveTo>
                  <a:pt x="0" y="0"/>
                </a:moveTo>
                <a:lnTo>
                  <a:pt x="10556952" y="0"/>
                </a:lnTo>
                <a:lnTo>
                  <a:pt x="10556952" y="3619042"/>
                </a:lnTo>
                <a:lnTo>
                  <a:pt x="0" y="3619042"/>
                </a:lnTo>
                <a:lnTo>
                  <a:pt x="0" y="0"/>
                </a:lnTo>
                <a:close/>
              </a:path>
            </a:pathLst>
          </a:custGeom>
          <a:blipFill>
            <a:blip r:embed="rId8"/>
            <a:stretch>
              <a:fillRect l="-5514" t="-14552" r="-6301" b="-11489"/>
            </a:stretch>
          </a:blipFill>
        </p:spPr>
      </p:sp>
      <p:sp>
        <p:nvSpPr>
          <p:cNvPr name="TextBox 7" id="7"/>
          <p:cNvSpPr txBox="true"/>
          <p:nvPr/>
        </p:nvSpPr>
        <p:spPr>
          <a:xfrm rot="0">
            <a:off x="1028700" y="963934"/>
            <a:ext cx="11341272" cy="1445017"/>
          </a:xfrm>
          <a:prstGeom prst="rect">
            <a:avLst/>
          </a:prstGeom>
        </p:spPr>
        <p:txBody>
          <a:bodyPr anchor="t" rtlCol="false" tIns="0" lIns="0" bIns="0" rIns="0">
            <a:spAutoFit/>
          </a:bodyPr>
          <a:lstStyle/>
          <a:p>
            <a:pPr algn="ctr" marL="874703" indent="-437352" lvl="1">
              <a:lnSpc>
                <a:spcPts val="5671"/>
              </a:lnSpc>
              <a:buFont typeface="Arial"/>
              <a:buChar char="•"/>
            </a:pPr>
            <a:r>
              <a:rPr lang="en-US" sz="4051">
                <a:solidFill>
                  <a:srgbClr val="FFFFFF"/>
                </a:solidFill>
                <a:latin typeface="Poppins Ultra-Bold"/>
              </a:rPr>
              <a:t>Jenis Fungsi Aktivasi yang Digunakan</a:t>
            </a:r>
          </a:p>
          <a:p>
            <a:pPr algn="ctr">
              <a:lnSpc>
                <a:spcPts val="5671"/>
              </a:lnSpc>
              <a:spcBef>
                <a:spcPct val="0"/>
              </a:spcBef>
            </a:pPr>
          </a:p>
        </p:txBody>
      </p:sp>
      <p:sp>
        <p:nvSpPr>
          <p:cNvPr name="TextBox 8" id="8"/>
          <p:cNvSpPr txBox="true"/>
          <p:nvPr/>
        </p:nvSpPr>
        <p:spPr>
          <a:xfrm rot="0">
            <a:off x="2046366" y="1856585"/>
            <a:ext cx="15605465" cy="1517946"/>
          </a:xfrm>
          <a:prstGeom prst="rect">
            <a:avLst/>
          </a:prstGeom>
        </p:spPr>
        <p:txBody>
          <a:bodyPr anchor="t" rtlCol="false" tIns="0" lIns="0" bIns="0" rIns="0">
            <a:spAutoFit/>
          </a:bodyPr>
          <a:lstStyle/>
          <a:p>
            <a:pPr algn="just">
              <a:lnSpc>
                <a:spcPts val="4008"/>
              </a:lnSpc>
              <a:spcBef>
                <a:spcPct val="0"/>
              </a:spcBef>
            </a:pPr>
            <a:r>
              <a:rPr lang="en-US" sz="2863">
                <a:solidFill>
                  <a:srgbClr val="FFFFFF"/>
                </a:solidFill>
                <a:latin typeface="Poppins"/>
              </a:rPr>
              <a:t>Fungsi aktivasi yang digunakan adalah ReLU (Rectified Linear Unit) untuk lapisan-lapisan Conv2D dan Dense, kecuali lapisan output yang menggunakan sigmoid karena masalah klasifikasi biner.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6724066" y="-3249112"/>
            <a:ext cx="11805542" cy="11805542"/>
          </a:xfrm>
          <a:custGeom>
            <a:avLst/>
            <a:gdLst/>
            <a:ahLst/>
            <a:cxnLst/>
            <a:rect r="r" b="b" t="t" l="l"/>
            <a:pathLst>
              <a:path h="11805542" w="11805542">
                <a:moveTo>
                  <a:pt x="0" y="0"/>
                </a:moveTo>
                <a:lnTo>
                  <a:pt x="11805542" y="0"/>
                </a:lnTo>
                <a:lnTo>
                  <a:pt x="11805542" y="11805541"/>
                </a:lnTo>
                <a:lnTo>
                  <a:pt x="0" y="118055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203420" y="1177460"/>
            <a:ext cx="11805542" cy="11805542"/>
          </a:xfrm>
          <a:custGeom>
            <a:avLst/>
            <a:gdLst/>
            <a:ahLst/>
            <a:cxnLst/>
            <a:rect r="r" b="b" t="t" l="l"/>
            <a:pathLst>
              <a:path h="11805542" w="11805542">
                <a:moveTo>
                  <a:pt x="0" y="0"/>
                </a:moveTo>
                <a:lnTo>
                  <a:pt x="11805542" y="0"/>
                </a:lnTo>
                <a:lnTo>
                  <a:pt x="11805542" y="11805542"/>
                </a:lnTo>
                <a:lnTo>
                  <a:pt x="0" y="1180554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371013" y="5493592"/>
            <a:ext cx="8893252" cy="8315191"/>
          </a:xfrm>
          <a:custGeom>
            <a:avLst/>
            <a:gdLst/>
            <a:ahLst/>
            <a:cxnLst/>
            <a:rect r="r" b="b" t="t" l="l"/>
            <a:pathLst>
              <a:path h="8315191" w="8893252">
                <a:moveTo>
                  <a:pt x="0" y="0"/>
                </a:moveTo>
                <a:lnTo>
                  <a:pt x="8893252" y="0"/>
                </a:lnTo>
                <a:lnTo>
                  <a:pt x="8893252" y="8315191"/>
                </a:lnTo>
                <a:lnTo>
                  <a:pt x="0" y="8315191"/>
                </a:lnTo>
                <a:lnTo>
                  <a:pt x="0" y="0"/>
                </a:lnTo>
                <a:close/>
              </a:path>
            </a:pathLst>
          </a:custGeom>
          <a:blipFill>
            <a:blip r:embed="rId6"/>
            <a:stretch>
              <a:fillRect l="0" t="0" r="0" b="0"/>
            </a:stretch>
          </a:blipFill>
        </p:spPr>
      </p:sp>
      <p:sp>
        <p:nvSpPr>
          <p:cNvPr name="Freeform 5" id="5"/>
          <p:cNvSpPr/>
          <p:nvPr/>
        </p:nvSpPr>
        <p:spPr>
          <a:xfrm flipH="false" flipV="false" rot="1365435">
            <a:off x="-5562105" y="-780076"/>
            <a:ext cx="6282382" cy="6378053"/>
          </a:xfrm>
          <a:custGeom>
            <a:avLst/>
            <a:gdLst/>
            <a:ahLst/>
            <a:cxnLst/>
            <a:rect r="r" b="b" t="t" l="l"/>
            <a:pathLst>
              <a:path h="6378053" w="6282382">
                <a:moveTo>
                  <a:pt x="0" y="0"/>
                </a:moveTo>
                <a:lnTo>
                  <a:pt x="6282382" y="0"/>
                </a:lnTo>
                <a:lnTo>
                  <a:pt x="6282382" y="6378053"/>
                </a:lnTo>
                <a:lnTo>
                  <a:pt x="0" y="6378053"/>
                </a:lnTo>
                <a:lnTo>
                  <a:pt x="0" y="0"/>
                </a:lnTo>
                <a:close/>
              </a:path>
            </a:pathLst>
          </a:custGeom>
          <a:blipFill>
            <a:blip r:embed="rId7"/>
            <a:stretch>
              <a:fillRect l="0" t="0" r="0" b="0"/>
            </a:stretch>
          </a:blipFill>
        </p:spPr>
      </p:sp>
      <p:sp>
        <p:nvSpPr>
          <p:cNvPr name="TextBox 6" id="6"/>
          <p:cNvSpPr txBox="true"/>
          <p:nvPr/>
        </p:nvSpPr>
        <p:spPr>
          <a:xfrm rot="0">
            <a:off x="1028700" y="963934"/>
            <a:ext cx="11341272" cy="1445017"/>
          </a:xfrm>
          <a:prstGeom prst="rect">
            <a:avLst/>
          </a:prstGeom>
        </p:spPr>
        <p:txBody>
          <a:bodyPr anchor="t" rtlCol="false" tIns="0" lIns="0" bIns="0" rIns="0">
            <a:spAutoFit/>
          </a:bodyPr>
          <a:lstStyle/>
          <a:p>
            <a:pPr algn="ctr" marL="874703" indent="-437352" lvl="1">
              <a:lnSpc>
                <a:spcPts val="5671"/>
              </a:lnSpc>
              <a:buFont typeface="Arial"/>
              <a:buChar char="•"/>
            </a:pPr>
            <a:r>
              <a:rPr lang="en-US" sz="4051">
                <a:solidFill>
                  <a:srgbClr val="FFFFFF"/>
                </a:solidFill>
                <a:latin typeface="Poppins Ultra-Bold"/>
              </a:rPr>
              <a:t>Jenis Fungsi Aktivasi yang Digunakan</a:t>
            </a:r>
          </a:p>
          <a:p>
            <a:pPr algn="ctr">
              <a:lnSpc>
                <a:spcPts val="5671"/>
              </a:lnSpc>
              <a:spcBef>
                <a:spcPct val="0"/>
              </a:spcBef>
            </a:pPr>
          </a:p>
        </p:txBody>
      </p:sp>
      <p:sp>
        <p:nvSpPr>
          <p:cNvPr name="TextBox 7" id="7"/>
          <p:cNvSpPr txBox="true"/>
          <p:nvPr/>
        </p:nvSpPr>
        <p:spPr>
          <a:xfrm rot="0">
            <a:off x="2040163" y="2002202"/>
            <a:ext cx="13657779" cy="3141298"/>
          </a:xfrm>
          <a:prstGeom prst="rect">
            <a:avLst/>
          </a:prstGeom>
        </p:spPr>
        <p:txBody>
          <a:bodyPr anchor="t" rtlCol="false" tIns="0" lIns="0" bIns="0" rIns="0">
            <a:spAutoFit/>
          </a:bodyPr>
          <a:lstStyle/>
          <a:p>
            <a:pPr algn="just">
              <a:lnSpc>
                <a:spcPts val="3540"/>
              </a:lnSpc>
              <a:spcBef>
                <a:spcPct val="0"/>
              </a:spcBef>
            </a:pPr>
            <a:r>
              <a:rPr lang="en-US" sz="2528">
                <a:solidFill>
                  <a:srgbClr val="FFFFFF"/>
                </a:solidFill>
                <a:latin typeface="Poppins"/>
              </a:rPr>
              <a:t>ReLU (Rectified Linear Unit):</a:t>
            </a:r>
          </a:p>
          <a:p>
            <a:pPr algn="just" marL="545958" indent="-272979" lvl="1">
              <a:lnSpc>
                <a:spcPts val="3540"/>
              </a:lnSpc>
              <a:buFont typeface="Arial"/>
              <a:buChar char="•"/>
            </a:pPr>
            <a:r>
              <a:rPr lang="en-US" sz="2528">
                <a:solidFill>
                  <a:srgbClr val="FFFFFF"/>
                </a:solidFill>
                <a:latin typeface="Poppins"/>
              </a:rPr>
              <a:t>Aktivasi ReLU diterapkan pada lapisan-lapisan Conv2D yang menggunakan fungsi activation='relu'.</a:t>
            </a:r>
          </a:p>
          <a:p>
            <a:pPr algn="just" marL="545958" indent="-272979" lvl="1">
              <a:lnSpc>
                <a:spcPts val="3540"/>
              </a:lnSpc>
              <a:buFont typeface="Arial"/>
              <a:buChar char="•"/>
            </a:pPr>
            <a:r>
              <a:rPr lang="en-US" sz="2528">
                <a:solidFill>
                  <a:srgbClr val="FFFFFF"/>
                </a:solidFill>
                <a:latin typeface="Poppins"/>
              </a:rPr>
              <a:t>ReLU mengonversi setiap nilai negatif menjadi nol dan membiarkan nilai positif tidak berubah.</a:t>
            </a:r>
          </a:p>
          <a:p>
            <a:pPr algn="just" marL="545958" indent="-272979" lvl="1">
              <a:lnSpc>
                <a:spcPts val="3540"/>
              </a:lnSpc>
              <a:buFont typeface="Arial"/>
              <a:buChar char="•"/>
            </a:pPr>
            <a:r>
              <a:rPr lang="en-US" sz="2528">
                <a:solidFill>
                  <a:srgbClr val="FFFFFF"/>
                </a:solidFill>
                <a:latin typeface="Poppins"/>
              </a:rPr>
              <a:t>Fungsi ini dikenal karena sederhana dan efektif dalam menangani masalah gradien yang hilang.</a:t>
            </a:r>
          </a:p>
        </p:txBody>
      </p:sp>
      <p:sp>
        <p:nvSpPr>
          <p:cNvPr name="TextBox 8" id="8"/>
          <p:cNvSpPr txBox="true"/>
          <p:nvPr/>
        </p:nvSpPr>
        <p:spPr>
          <a:xfrm rot="0">
            <a:off x="2040163" y="5822032"/>
            <a:ext cx="14459272" cy="2697141"/>
          </a:xfrm>
          <a:prstGeom prst="rect">
            <a:avLst/>
          </a:prstGeom>
        </p:spPr>
        <p:txBody>
          <a:bodyPr anchor="t" rtlCol="false" tIns="0" lIns="0" bIns="0" rIns="0">
            <a:spAutoFit/>
          </a:bodyPr>
          <a:lstStyle/>
          <a:p>
            <a:pPr algn="just">
              <a:lnSpc>
                <a:spcPts val="3588"/>
              </a:lnSpc>
              <a:spcBef>
                <a:spcPct val="0"/>
              </a:spcBef>
            </a:pPr>
            <a:r>
              <a:rPr lang="en-US" sz="2563">
                <a:solidFill>
                  <a:srgbClr val="FFFFFF"/>
                </a:solidFill>
                <a:latin typeface="Poppins"/>
              </a:rPr>
              <a:t>Sigmoid:</a:t>
            </a:r>
          </a:p>
          <a:p>
            <a:pPr algn="just" marL="553427" indent="-276714" lvl="1">
              <a:lnSpc>
                <a:spcPts val="3588"/>
              </a:lnSpc>
              <a:buFont typeface="Arial"/>
              <a:buChar char="•"/>
            </a:pPr>
            <a:r>
              <a:rPr lang="en-US" sz="2563">
                <a:solidFill>
                  <a:srgbClr val="FFFFFF"/>
                </a:solidFill>
                <a:latin typeface="Poppins"/>
              </a:rPr>
              <a:t>Aktivasi Sigmoid diterapkan pada lapisan Dense terakhir dengan fungsi activation='sigmoid'.</a:t>
            </a:r>
          </a:p>
          <a:p>
            <a:pPr algn="just" marL="553427" indent="-276714" lvl="1">
              <a:lnSpc>
                <a:spcPts val="3588"/>
              </a:lnSpc>
              <a:buFont typeface="Arial"/>
              <a:buChar char="•"/>
            </a:pPr>
            <a:r>
              <a:rPr lang="en-US" sz="2563">
                <a:solidFill>
                  <a:srgbClr val="FFFFFF"/>
                </a:solidFill>
                <a:latin typeface="Poppins"/>
              </a:rPr>
              <a:t>Sigmoid mengonversi nilai masukan menjadi rentang antara 0 dan 1.</a:t>
            </a:r>
          </a:p>
          <a:p>
            <a:pPr algn="just" marL="553427" indent="-276714" lvl="1">
              <a:lnSpc>
                <a:spcPts val="3588"/>
              </a:lnSpc>
              <a:buFont typeface="Arial"/>
              <a:buChar char="•"/>
            </a:pPr>
            <a:r>
              <a:rPr lang="en-US" sz="2563">
                <a:solidFill>
                  <a:srgbClr val="FFFFFF"/>
                </a:solidFill>
                <a:latin typeface="Poppins"/>
              </a:rPr>
              <a:t>Pada tugas klasifikasi biner seperti ini, fungsi sigmoid umumnya digunakan untuk menghasilkan probabilitas kelas positif (dalam hal ini, 'with glasses').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Freeform 8" id="8"/>
          <p:cNvSpPr/>
          <p:nvPr/>
        </p:nvSpPr>
        <p:spPr>
          <a:xfrm flipH="false" flipV="false" rot="0">
            <a:off x="3017866" y="3529073"/>
            <a:ext cx="11476929" cy="5541988"/>
          </a:xfrm>
          <a:custGeom>
            <a:avLst/>
            <a:gdLst/>
            <a:ahLst/>
            <a:cxnLst/>
            <a:rect r="r" b="b" t="t" l="l"/>
            <a:pathLst>
              <a:path h="5541988" w="11476929">
                <a:moveTo>
                  <a:pt x="0" y="0"/>
                </a:moveTo>
                <a:lnTo>
                  <a:pt x="11476929" y="0"/>
                </a:lnTo>
                <a:lnTo>
                  <a:pt x="11476929" y="5541988"/>
                </a:lnTo>
                <a:lnTo>
                  <a:pt x="0" y="5541988"/>
                </a:lnTo>
                <a:lnTo>
                  <a:pt x="0" y="0"/>
                </a:lnTo>
                <a:close/>
              </a:path>
            </a:pathLst>
          </a:custGeom>
          <a:blipFill>
            <a:blip r:embed="rId8"/>
            <a:stretch>
              <a:fillRect l="0" t="0" r="0" b="0"/>
            </a:stretch>
          </a:blipFill>
        </p:spPr>
      </p:sp>
      <p:sp>
        <p:nvSpPr>
          <p:cNvPr name="TextBox 9" id="9"/>
          <p:cNvSpPr txBox="true"/>
          <p:nvPr/>
        </p:nvSpPr>
        <p:spPr>
          <a:xfrm rot="0">
            <a:off x="1034158" y="302184"/>
            <a:ext cx="10444055" cy="726516"/>
          </a:xfrm>
          <a:prstGeom prst="rect">
            <a:avLst/>
          </a:prstGeom>
        </p:spPr>
        <p:txBody>
          <a:bodyPr anchor="t" rtlCol="false" tIns="0" lIns="0" bIns="0" rIns="0">
            <a:spAutoFit/>
          </a:bodyPr>
          <a:lstStyle/>
          <a:p>
            <a:pPr marL="868352" indent="-434176" lvl="1">
              <a:lnSpc>
                <a:spcPts val="5630"/>
              </a:lnSpc>
              <a:buFont typeface="Arial"/>
              <a:buChar char="•"/>
            </a:pPr>
            <a:r>
              <a:rPr lang="en-US" sz="4022">
                <a:solidFill>
                  <a:srgbClr val="FFFFFF"/>
                </a:solidFill>
                <a:latin typeface="Poppins Bold"/>
              </a:rPr>
              <a:t>Jumlah Hidden Layer</a:t>
            </a:r>
          </a:p>
        </p:txBody>
      </p:sp>
      <p:sp>
        <p:nvSpPr>
          <p:cNvPr name="TextBox 10" id="10"/>
          <p:cNvSpPr txBox="true"/>
          <p:nvPr/>
        </p:nvSpPr>
        <p:spPr>
          <a:xfrm rot="0">
            <a:off x="1493162" y="1454509"/>
            <a:ext cx="14227282" cy="1572556"/>
          </a:xfrm>
          <a:prstGeom prst="rect">
            <a:avLst/>
          </a:prstGeom>
        </p:spPr>
        <p:txBody>
          <a:bodyPr anchor="t" rtlCol="false" tIns="0" lIns="0" bIns="0" rIns="0">
            <a:spAutoFit/>
          </a:bodyPr>
          <a:lstStyle/>
          <a:p>
            <a:pPr algn="just">
              <a:lnSpc>
                <a:spcPts val="4148"/>
              </a:lnSpc>
              <a:spcBef>
                <a:spcPct val="0"/>
              </a:spcBef>
            </a:pPr>
            <a:r>
              <a:rPr lang="en-US" sz="2963">
                <a:solidFill>
                  <a:srgbClr val="FFFFFF"/>
                </a:solidFill>
                <a:latin typeface="Poppins"/>
              </a:rPr>
              <a:t>Terdapat lima hidden layer dalam model ini, yaitu empat layer Conv2D dan satu layer Dense dengan fungsi aktivasi ReLU. sedangkan terdapat satu output layer dense dengan fungsi aktivasi sigmoid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DAF1LO7uOtU</dc:identifier>
  <dcterms:modified xsi:type="dcterms:W3CDTF">2011-08-01T06:04:30Z</dcterms:modified>
  <cp:revision>1</cp:revision>
  <dc:title>Blue Purple Futuristic Modern 3D Tech Company Business Presentation</dc:title>
</cp:coreProperties>
</file>

<file path=docProps/thumbnail.jpeg>
</file>